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embeddedFontLst>
    <p:embeddedFont>
      <p:font typeface="Corbel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rbel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rbel-italic.fntdata"/><Relationship Id="rId30" Type="http://schemas.openxmlformats.org/officeDocument/2006/relationships/font" Target="fonts/Corbel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Corbel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9850" lvl="0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1pPr>
            <a:lvl2pPr indent="69850" lvl="1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2pPr>
            <a:lvl3pPr indent="69850" lvl="2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3pPr>
            <a:lvl4pPr indent="69850" lvl="3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4pPr>
            <a:lvl5pPr indent="69850" lvl="4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5pPr>
            <a:lvl6pPr indent="69850" lvl="5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6pPr>
            <a:lvl7pPr indent="69850" lvl="6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7pPr>
            <a:lvl8pPr indent="69850" lvl="7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8pPr>
            <a:lvl9pPr indent="69850" lvl="8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365759" cy="6854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309558" y="680477"/>
            <a:ext cx="45718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69071" y="680477"/>
            <a:ext cx="27430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50018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21766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 txBox="1"/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91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1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914400" y="283464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1" name="Shape 31"/>
          <p:cNvSpPr/>
          <p:nvPr/>
        </p:nvSpPr>
        <p:spPr>
          <a:xfrm>
            <a:off x="255289" y="5047394"/>
            <a:ext cx="73150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255289" y="4796819"/>
            <a:ext cx="7315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255289" y="4637685"/>
            <a:ext cx="73150" cy="1371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255289" y="4542557"/>
            <a:ext cx="73150" cy="73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2514599" y="183358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0794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7873" lvl="1" marL="740664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70103" lvl="2" marL="99669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46227" lvl="3" marL="126187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42672" lvl="4" marL="148132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 rot="5400000">
            <a:off x="4694237" y="2209801"/>
            <a:ext cx="5851525" cy="1981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617536" y="266700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0794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7873" lvl="1" marL="740664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70103" lvl="2" marL="99669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46227" lvl="3" marL="126187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42672" lvl="4" marL="148132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0794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7873" lvl="1" marL="740664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70103" lvl="2" marL="99669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46227" lvl="3" marL="126187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42672" lvl="4" marL="148132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828951" y="1073887"/>
            <a:ext cx="4322134" cy="57912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31578" y="66315"/>
                </a:lnTo>
                <a:lnTo>
                  <a:pt x="120000" y="22105"/>
                </a:lnTo>
                <a:lnTo>
                  <a:pt x="120000" y="23684"/>
                </a:lnTo>
                <a:lnTo>
                  <a:pt x="32631" y="67039"/>
                </a:lnTo>
                <a:lnTo>
                  <a:pt x="2105" y="119999"/>
                </a:lnTo>
                <a:lnTo>
                  <a:pt x="2105" y="119999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3964" y="0"/>
            <a:ext cx="5514534" cy="6615330"/>
          </a:xfrm>
          <a:custGeom>
            <a:pathLst>
              <a:path extrusionOk="0" h="120000" w="120000">
                <a:moveTo>
                  <a:pt x="0" y="118604"/>
                </a:moveTo>
                <a:lnTo>
                  <a:pt x="0" y="120000"/>
                </a:lnTo>
                <a:lnTo>
                  <a:pt x="120000" y="76744"/>
                </a:lnTo>
                <a:lnTo>
                  <a:pt x="98630" y="0"/>
                </a:lnTo>
                <a:lnTo>
                  <a:pt x="96986" y="0"/>
                </a:lnTo>
                <a:lnTo>
                  <a:pt x="118664" y="76133"/>
                </a:lnTo>
                <a:lnTo>
                  <a:pt x="0" y="118604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/>
          <p:nvPr/>
        </p:nvSpPr>
        <p:spPr>
          <a:xfrm rot="5236414">
            <a:off x="4462126" y="1483600"/>
            <a:ext cx="4114800" cy="118872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5943600" y="0"/>
            <a:ext cx="2743199" cy="4267198"/>
          </a:xfrm>
          <a:custGeom>
            <a:pathLst>
              <a:path extrusionOk="0" h="120000" w="120000">
                <a:moveTo>
                  <a:pt x="76666" y="0"/>
                </a:moveTo>
                <a:lnTo>
                  <a:pt x="120000" y="0"/>
                </a:lnTo>
                <a:lnTo>
                  <a:pt x="0" y="120000"/>
                </a:lnTo>
                <a:lnTo>
                  <a:pt x="76666" y="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5943600" y="4267200"/>
            <a:ext cx="3200398" cy="1143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4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5943600" y="0"/>
            <a:ext cx="1371598" cy="426719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20000"/>
                </a:lnTo>
                <a:lnTo>
                  <a:pt x="106666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5948362" y="4246562"/>
            <a:ext cx="2090737" cy="2611436"/>
          </a:xfrm>
          <a:custGeom>
            <a:pathLst>
              <a:path extrusionOk="0" h="120000" w="120000">
                <a:moveTo>
                  <a:pt x="97585" y="120000"/>
                </a:moveTo>
                <a:lnTo>
                  <a:pt x="120000" y="120000"/>
                </a:lnTo>
                <a:lnTo>
                  <a:pt x="0" y="0"/>
                </a:lnTo>
                <a:lnTo>
                  <a:pt x="97585" y="12000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43600" y="4267200"/>
            <a:ext cx="1600198" cy="2590800"/>
          </a:xfrm>
          <a:custGeom>
            <a:pathLst>
              <a:path extrusionOk="0" h="120000" w="120000">
                <a:moveTo>
                  <a:pt x="120000" y="120000"/>
                </a:moveTo>
                <a:lnTo>
                  <a:pt x="0" y="0"/>
                </a:lnTo>
                <a:lnTo>
                  <a:pt x="114285" y="12000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5943600" y="1371600"/>
            <a:ext cx="3200398" cy="2895600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120000" y="9473"/>
                </a:lnTo>
                <a:lnTo>
                  <a:pt x="0" y="119999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5943600" y="1752600"/>
            <a:ext cx="3200398" cy="2514599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19999"/>
                </a:lnTo>
                <a:lnTo>
                  <a:pt x="120000" y="3636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990600" y="4267200"/>
            <a:ext cx="4953000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0"/>
                </a:lnTo>
                <a:lnTo>
                  <a:pt x="40615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533400" y="4267200"/>
            <a:ext cx="5333998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0"/>
                </a:lnTo>
                <a:lnTo>
                  <a:pt x="5142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366822" y="2438400"/>
            <a:ext cx="5638800" cy="1828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8378" y="120000"/>
                </a:lnTo>
                <a:lnTo>
                  <a:pt x="0" y="4000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66822" y="2133600"/>
            <a:ext cx="5638800" cy="21335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572000" y="4267200"/>
            <a:ext cx="1371598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3333" y="120000"/>
                </a:lnTo>
                <a:lnTo>
                  <a:pt x="12000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566885">
              <a:alpha val="29411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706902" y="1351670"/>
            <a:ext cx="5718046" cy="977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" lvl="0" marL="5486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96164" lvl="1" marL="74066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34696" lvl="2" marL="99669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33172" lvl="3" marL="126187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11328" lvl="4" marL="1481328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70" name="Shape 70"/>
          <p:cNvSpPr/>
          <p:nvPr/>
        </p:nvSpPr>
        <p:spPr>
          <a:xfrm>
            <a:off x="363160" y="402262"/>
            <a:ext cx="8503920" cy="886263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706902" y="512064"/>
            <a:ext cx="8156448" cy="777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0" i="0" sz="38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2" name="Shape 72"/>
          <p:cNvSpPr/>
          <p:nvPr/>
        </p:nvSpPr>
        <p:spPr>
          <a:xfrm flipH="1">
            <a:off x="371536" y="680477"/>
            <a:ext cx="27430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" name="Shape 73"/>
          <p:cNvSpPr/>
          <p:nvPr/>
        </p:nvSpPr>
        <p:spPr>
          <a:xfrm flipH="1">
            <a:off x="411108" y="680477"/>
            <a:ext cx="27430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" name="Shape 74"/>
          <p:cNvSpPr/>
          <p:nvPr/>
        </p:nvSpPr>
        <p:spPr>
          <a:xfrm flipH="1">
            <a:off x="448448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" name="Shape 75"/>
          <p:cNvSpPr/>
          <p:nvPr/>
        </p:nvSpPr>
        <p:spPr>
          <a:xfrm flipH="1">
            <a:off x="476700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500477" y="680477"/>
            <a:ext cx="36574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woObj">
  <p:cSld name="Two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64343" y="17705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004" lvl="1" marL="740664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19303" lvl="2" marL="99669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4572" lvl="3" marL="126187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17272" lvl="4" marL="14813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655344" y="17705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004" lvl="1" marL="740664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19303" lvl="2" marL="99669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4572" lvl="3" marL="126187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17272" lvl="4" marL="14813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woTxTwoObj">
  <p:cSld name="Comparis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402263"/>
            <a:ext cx="8867079" cy="886263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80975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9652" lvl="0" marL="7315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96164" lvl="1" marL="74066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34696" lvl="2" marL="99669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33172" lvl="3" marL="126187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11328" lvl="4" marL="148132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645025" y="1809750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9652" lvl="0" marL="7315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96164" lvl="1" marL="74066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34696" lvl="2" marL="99669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33172" lvl="3" marL="126187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11328" lvl="4" marL="148132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57200" y="2459035"/>
            <a:ext cx="4040187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350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67564" lvl="1" marL="74066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6096" lvl="2" marL="99669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972" lvl="3" marL="126187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8127" lvl="4" marL="148132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45025" y="2459035"/>
            <a:ext cx="4041773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6350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67564" lvl="1" marL="74066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6096" lvl="2" marL="99669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972" lvl="3" marL="126187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8127" lvl="4" marL="148132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94" name="Shape 94"/>
          <p:cNvSpPr/>
          <p:nvPr/>
        </p:nvSpPr>
        <p:spPr>
          <a:xfrm>
            <a:off x="87790" y="680477"/>
            <a:ext cx="45718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47304" y="680477"/>
            <a:ext cx="27430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28251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Shape 98"/>
          <p:cNvSpPr/>
          <p:nvPr/>
        </p:nvSpPr>
        <p:spPr>
          <a:xfrm flipH="1">
            <a:off x="149770" y="680477"/>
            <a:ext cx="27430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Shape 99"/>
          <p:cNvSpPr/>
          <p:nvPr/>
        </p:nvSpPr>
        <p:spPr>
          <a:xfrm flipH="1">
            <a:off x="189339" y="680477"/>
            <a:ext cx="27430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" name="Shape 100"/>
          <p:cNvSpPr/>
          <p:nvPr/>
        </p:nvSpPr>
        <p:spPr>
          <a:xfrm flipH="1">
            <a:off x="226681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Shape 101"/>
          <p:cNvSpPr/>
          <p:nvPr/>
        </p:nvSpPr>
        <p:spPr>
          <a:xfrm flipH="1">
            <a:off x="254934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278710" y="680477"/>
            <a:ext cx="36574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685800" y="273050"/>
            <a:ext cx="8229600" cy="116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0" i="0" sz="36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1435100"/>
            <a:ext cx="25145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" lvl="0" marL="5486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96164" lvl="1" marL="74066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34696" lvl="2" marL="99669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33172" lvl="3" marL="1261872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11328" lvl="4" marL="1481328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3429000" y="1435100"/>
            <a:ext cx="54863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59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16255" lvl="1" marL="740664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70103" lvl="2" marL="99669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20827" lvl="3" marL="126187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42672" lvl="4" marL="148132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68032" y="0"/>
            <a:ext cx="8778239" cy="18780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12" name="Shape 112"/>
          <p:cNvCxnSpPr/>
          <p:nvPr/>
        </p:nvCxnSpPr>
        <p:spPr>
          <a:xfrm>
            <a:off x="363193" y="1885026"/>
            <a:ext cx="8782622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13" name="Shape 113"/>
          <p:cNvGrpSpPr/>
          <p:nvPr/>
        </p:nvGrpSpPr>
        <p:grpSpPr>
          <a:xfrm rot="5400000">
            <a:off x="8514579" y="1219199"/>
            <a:ext cx="132763" cy="128466"/>
            <a:chOff x="6668085" y="1297745"/>
            <a:chExt cx="161840" cy="156602"/>
          </a:xfrm>
        </p:grpSpPr>
        <p:cxnSp>
          <p:nvCxnSpPr>
            <p:cNvPr id="114" name="Shape 114"/>
            <p:cNvCxnSpPr/>
            <p:nvPr/>
          </p:nvCxnSpPr>
          <p:spPr>
            <a:xfrm rot="-5400000">
              <a:off x="6664062" y="1301768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Shape 115"/>
            <p:cNvCxnSpPr/>
            <p:nvPr/>
          </p:nvCxnSpPr>
          <p:spPr>
            <a:xfrm flipH="1" rot="5400000">
              <a:off x="6685886" y="1391256"/>
              <a:ext cx="125755" cy="42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Shape 116"/>
            <p:cNvCxnSpPr/>
            <p:nvPr/>
          </p:nvCxnSpPr>
          <p:spPr>
            <a:xfrm flipH="1" rot="5400000">
              <a:off x="6744524" y="1300851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7" name="Shape 117"/>
          <p:cNvSpPr txBox="1"/>
          <p:nvPr>
            <p:ph type="title"/>
          </p:nvPr>
        </p:nvSpPr>
        <p:spPr>
          <a:xfrm>
            <a:off x="914400" y="441250"/>
            <a:ext cx="6858000" cy="7017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0" i="0" sz="21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18" name="Shape 118"/>
          <p:cNvSpPr/>
          <p:nvPr>
            <p:ph idx="2" type="pic"/>
          </p:nvPr>
        </p:nvSpPr>
        <p:spPr>
          <a:xfrm>
            <a:off x="368032" y="1893781"/>
            <a:ext cx="8778239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7873" lvl="1" marL="740664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70103" lvl="2" marL="99669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46227" lvl="3" marL="126187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42672" lvl="4" marL="148132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914400" y="1150144"/>
            <a:ext cx="6858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32" lvl="0" marL="274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64083" lvl="1" marL="74066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107696" lvl="2" marL="99669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125222" lvl="3" marL="1261872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103377" lvl="4" marL="1481328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grpSp>
        <p:nvGrpSpPr>
          <p:cNvPr id="120" name="Shape 120"/>
          <p:cNvGrpSpPr/>
          <p:nvPr/>
        </p:nvGrpSpPr>
        <p:grpSpPr>
          <a:xfrm rot="5400000">
            <a:off x="8666979" y="1371599"/>
            <a:ext cx="132763" cy="128466"/>
            <a:chOff x="6668085" y="1297745"/>
            <a:chExt cx="161840" cy="156602"/>
          </a:xfrm>
        </p:grpSpPr>
        <p:cxnSp>
          <p:nvCxnSpPr>
            <p:cNvPr id="121" name="Shape 121"/>
            <p:cNvCxnSpPr/>
            <p:nvPr/>
          </p:nvCxnSpPr>
          <p:spPr>
            <a:xfrm rot="-5400000">
              <a:off x="6664062" y="1301768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Shape 122"/>
            <p:cNvCxnSpPr/>
            <p:nvPr/>
          </p:nvCxnSpPr>
          <p:spPr>
            <a:xfrm flipH="1" rot="5400000">
              <a:off x="6685886" y="1391256"/>
              <a:ext cx="125755" cy="42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Shape 123"/>
            <p:cNvCxnSpPr/>
            <p:nvPr/>
          </p:nvCxnSpPr>
          <p:spPr>
            <a:xfrm flipH="1" rot="5400000">
              <a:off x="6744524" y="1300851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4" name="Shape 124"/>
          <p:cNvGrpSpPr/>
          <p:nvPr/>
        </p:nvGrpSpPr>
        <p:grpSpPr>
          <a:xfrm rot="5400000">
            <a:off x="8320087" y="1474762"/>
            <a:ext cx="132763" cy="128466"/>
            <a:chOff x="6668085" y="1297745"/>
            <a:chExt cx="161840" cy="156602"/>
          </a:xfrm>
        </p:grpSpPr>
        <p:cxnSp>
          <p:nvCxnSpPr>
            <p:cNvPr id="125" name="Shape 125"/>
            <p:cNvCxnSpPr/>
            <p:nvPr/>
          </p:nvCxnSpPr>
          <p:spPr>
            <a:xfrm rot="-5400000">
              <a:off x="6664062" y="1301768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Shape 126"/>
            <p:cNvCxnSpPr/>
            <p:nvPr/>
          </p:nvCxnSpPr>
          <p:spPr>
            <a:xfrm flipH="1" rot="5400000">
              <a:off x="6685886" y="1391256"/>
              <a:ext cx="125755" cy="42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Shape 127"/>
            <p:cNvCxnSpPr/>
            <p:nvPr/>
          </p:nvCxnSpPr>
          <p:spPr>
            <a:xfrm flipH="1" rot="5400000">
              <a:off x="6744524" y="1300851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8" name="Shape 128"/>
          <p:cNvSpPr txBox="1"/>
          <p:nvPr>
            <p:ph idx="10" type="dt"/>
          </p:nvPr>
        </p:nvSpPr>
        <p:spPr>
          <a:xfrm>
            <a:off x="6477000" y="5549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914400" y="55497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610600" y="5549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365759" cy="6854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55289" y="5047394"/>
            <a:ext cx="73150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Shape 8"/>
          <p:cNvSpPr/>
          <p:nvPr/>
        </p:nvSpPr>
        <p:spPr>
          <a:xfrm>
            <a:off x="255289" y="4796819"/>
            <a:ext cx="7315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255289" y="4637685"/>
            <a:ext cx="73150" cy="1371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255289" y="4542557"/>
            <a:ext cx="73150" cy="73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9558" y="680477"/>
            <a:ext cx="45718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69071" y="680477"/>
            <a:ext cx="27430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50018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221766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0794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7873" lvl="1" marL="740664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70103" lvl="2" marL="99669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46227" lvl="3" marL="126187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42672" lvl="4" marL="148132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17272" lvl="5" marL="170992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15749" lvl="6" marL="190195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14223" lvl="7" marL="209397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12700" lvl="8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6477000" y="641667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rbel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nstagram.com/p/BRhdUJHgK6y/?taken-by=kellymoncure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91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1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DIGITAL CAMERA BASICS</a:t>
            </a:r>
          </a:p>
          <a:p>
            <a:pPr indent="0" lvl="0" marL="0" marR="91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t/>
            </a:r>
            <a:endParaRPr/>
          </a:p>
          <a:p>
            <a:pPr indent="0" lvl="0" marL="0" marR="91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t/>
            </a:r>
            <a:endParaRPr/>
          </a:p>
          <a:p>
            <a:pPr indent="0" lvl="0" marL="0" marR="91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914400" y="283464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Photographic Imaging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pth-of-Field-650x215.jpg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41" y="1521958"/>
            <a:ext cx="7753553" cy="256463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1847166" y="4555380"/>
            <a:ext cx="62761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Image on left shot at f/2.8, image on right shot at f/8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Shutter Speed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914400" y="1573674"/>
            <a:ext cx="7772400" cy="478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Shutter speed, also known as “exposure time”, stands for the length of time a camera shutter is open to expose light into the camera sensor.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If the shutter speed is fast, it can help to freeze action completely.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If the shutter speed is slow, it can create an effect called “motion blur”, where moving objects appear blurred along the direction of the motion.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Slow shutter speed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1126600" y="2031025"/>
            <a:ext cx="7443900" cy="4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w.instagram.com/p/BRhdUJHgK6y/?taken-by=kellymoncure</a:t>
            </a:r>
          </a:p>
        </p:txBody>
      </p:sp>
      <p:pic>
        <p:nvPicPr>
          <p:cNvPr descr="Screen Shot 2017-08-31 at 9.53.26 AM.png" id="216" name="Shape 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853" y="1254450"/>
            <a:ext cx="5051247" cy="46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36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How shutter speeds are measured</a:t>
            </a:r>
            <a:b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Shutter speeds are typically measured in fractions of a second, when they are under a second. 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For example 1/4 means a quarter of a second, while 1/250 means one two-hundred-and-fiftieth of a second or four milliseconds. 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90621-Bolsa-Chica-196-650x432.jpg"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3166" y="748200"/>
            <a:ext cx="3785856" cy="251613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2003166" y="378866"/>
            <a:ext cx="28944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1/2000 second shutter speed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245985" y="3482798"/>
            <a:ext cx="2657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1/20 second shutter speed</a:t>
            </a:r>
          </a:p>
        </p:txBody>
      </p:sp>
      <p:pic>
        <p:nvPicPr>
          <p:cNvPr descr="slow-shutter-2.jpg"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3166" y="3852130"/>
            <a:ext cx="4254737" cy="2836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36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Rule of thumb for shutter speed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slowest shutter speed for handheld photography is 1/60.  Anything lower then that should either be on a tripod or on a straight, solid surface.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Any slower handheld shutter speed begins to get motion blur and your photograph may be out of focus.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4294967295" type="title"/>
          </p:nvPr>
        </p:nvSpPr>
        <p:spPr>
          <a:xfrm>
            <a:off x="13716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ISO</a:t>
            </a:r>
          </a:p>
        </p:txBody>
      </p:sp>
      <p:sp>
        <p:nvSpPr>
          <p:cNvPr id="242" name="Shape 242"/>
          <p:cNvSpPr txBox="1"/>
          <p:nvPr>
            <p:ph idx="4294967295" type="body"/>
          </p:nvPr>
        </p:nvSpPr>
        <p:spPr>
          <a:xfrm>
            <a:off x="13716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1381"/>
              <a:buFont typeface="Noto Sans Symbols"/>
              <a:buChar char="▪"/>
            </a:pPr>
            <a:r>
              <a:rPr b="0" i="0" lang="en-US" sz="25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ISO is the level of sensitivity of your camera to available light. </a:t>
            </a:r>
          </a:p>
          <a:p>
            <a:pPr indent="-347980" lvl="0" marL="41148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1381"/>
              <a:buFont typeface="Noto Sans Symbols"/>
              <a:buChar char="▪"/>
            </a:pPr>
            <a:r>
              <a:rPr b="0" i="0" lang="en-US" sz="25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lower the ISO number, the less sensitive it is to the light, while a higher ISO number increases the sensitivity of your camera. </a:t>
            </a:r>
          </a:p>
          <a:p>
            <a:pPr indent="-347980" lvl="0" marL="41148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1381"/>
              <a:buFont typeface="Noto Sans Symbols"/>
              <a:buChar char="▪"/>
            </a:pPr>
            <a:r>
              <a:rPr b="0" i="0" lang="en-US" sz="25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component within your camera that can change sensitivity is called “image sensor” or simply “sensor”</a:t>
            </a:r>
          </a:p>
          <a:p>
            <a:pPr indent="-347980" lvl="0" marL="41148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1381"/>
              <a:buFont typeface="Noto Sans Symbols"/>
              <a:buChar char="▪"/>
            </a:pPr>
            <a:r>
              <a:rPr b="0" i="0" lang="en-US" sz="25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With increased sensitivity, your camera sensor can capture images in low-light environments without having to use a flash. But higher sensitivity comes at an expense – it adds grain or “noise” to the pictures.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O-200-and-ISO-3200-650x216.jpg"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214" y="2116063"/>
            <a:ext cx="8414460" cy="279619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Low ISO versus High ISO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What ISO to use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When there is plenty of light, you should always use the lowest ISO, to retain the most detail and to have the highest image quality. 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There are some cases where you might want to use low ISO in dim or dark environments – for example, if you have your camera mounted on a tripod or sitting on a flat surface.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General rule of thumb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Bright and sunny, 100 iso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Cloudy, 250 iso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Indoors, 400 iso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Night time without a flash, 1600 iso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What DSLR stands for 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DSLR stands for “Digital Single Lens Reflex”.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DSLR is a digital camera that uses mirrors to direct light from the lens to the viewfinder, which is a hole on the back of the camera that you look through to see what you are taking a picture of.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2.jpg"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000" y="1187450"/>
            <a:ext cx="6349998" cy="448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Modes on the DSLR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M- Manual Control over aperture and shutter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A- Aperture Priority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S- Shutter Priority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P- Camera sets shutter speed and aperture 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Unknown.jpeg"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5616" y="4140198"/>
            <a:ext cx="2613102" cy="243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Control Panel</a:t>
            </a:r>
          </a:p>
        </p:txBody>
      </p:sp>
      <p:pic>
        <p:nvPicPr>
          <p:cNvPr descr="d80-top-lcd.jpg" id="278" name="Shape 2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3971" r="-43971" t="0"/>
          <a:stretch/>
        </p:blipFill>
        <p:spPr>
          <a:xfrm>
            <a:off x="914400" y="2286000"/>
            <a:ext cx="77724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1087000" y="1269900"/>
            <a:ext cx="7599798" cy="1200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Shows the ISO, shutter speed, aperture, white balance, amount of images left on the memory card, and image size.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How to hold a DSLR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Have the camera strap around your neck at all times and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Hold the camera by the lens </a:t>
            </a:r>
            <a:r>
              <a:rPr b="0" i="1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and</a:t>
            </a: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hand grip if possible- treat with care!</a:t>
            </a:r>
          </a:p>
        </p:txBody>
      </p:sp>
      <p:pic>
        <p:nvPicPr>
          <p:cNvPr descr="hang-strap-camera.jpg"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1164" y="3840012"/>
            <a:ext cx="5502551" cy="282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914400" y="512064"/>
            <a:ext cx="7772400" cy="1271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What to check for after taking a photograph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Is the image over exposed/ under exposed?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Is the image in focus?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Is the image cut off or hard to see?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Is the image visually interesting?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Are there any distracting elements in the background that shouldn’t be there?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Should you change your point of view and get closer/further/lower/higher and reshoot?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Diagram of a camera</a:t>
            </a:r>
          </a:p>
        </p:txBody>
      </p:sp>
      <p:pic>
        <p:nvPicPr>
          <p:cNvPr descr="360px-SLR_cross_section.svg.png" id="160" name="Shape 1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0833" r="-20833" t="0"/>
          <a:stretch/>
        </p:blipFill>
        <p:spPr>
          <a:xfrm>
            <a:off x="-523450" y="1783558"/>
            <a:ext cx="77724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6087253" y="1783558"/>
            <a:ext cx="2823225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Reflex mirror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Shutter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Image sensor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Matte focusing screen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Condenser lens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Pentaprism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Eyepiece/Viewfinder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Exposure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3310"/>
              <a:buFont typeface="Noto Sans Symbols"/>
              <a:buChar char="▪"/>
            </a:pPr>
            <a:r>
              <a:rPr b="0" i="0" lang="en-US" sz="27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Exposure is the amount of light collected by the sensor in your camera during a single picture.  </a:t>
            </a:r>
          </a:p>
          <a:p>
            <a:pPr indent="-347980" lvl="0" marL="41148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3310"/>
              <a:buFont typeface="Noto Sans Symbols"/>
              <a:buChar char="▪"/>
            </a:pPr>
            <a:r>
              <a:rPr b="0" i="0" lang="en-US" sz="27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If the shot is exposed too long the photograph will be washed out and too bright.  </a:t>
            </a:r>
          </a:p>
          <a:p>
            <a:pPr indent="-347980" lvl="0" marL="41148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3310"/>
              <a:buFont typeface="Noto Sans Symbols"/>
              <a:buChar char="▪"/>
            </a:pPr>
            <a:r>
              <a:rPr b="0" i="0" lang="en-US" sz="27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If the shot is exposed too short the photograph will appear too dark. </a:t>
            </a:r>
          </a:p>
          <a:p>
            <a:pPr indent="-347980" lvl="0" marL="41148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3310"/>
              <a:buFont typeface="Noto Sans Symbols"/>
              <a:buChar char="▪"/>
            </a:pPr>
            <a:r>
              <a:rPr b="0" i="0" lang="en-US" sz="27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three primary controls your camera uses for exposure are </a:t>
            </a:r>
            <a:r>
              <a:rPr b="1" i="0" lang="en-US" sz="27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aperture , shutter speed, and ISO.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914400" y="512064"/>
            <a:ext cx="7772400" cy="1271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b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80975" lvl="0" marL="24447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exposure.jpg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650" y="295497"/>
            <a:ext cx="8355975" cy="62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Aperture in a camera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Aperture is a hole within a lens, through which light travels into the camera body. 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It is easier to understand the concept if you just think about our eyes. Every camera that we know of today is designed like human eyes.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Aperture basics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914400" y="1426474"/>
            <a:ext cx="7772400" cy="4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01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Depth of field (DOF)  is the distance to which objects behind and in front of the focus point appear to be in focus.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Small apertures (high f/numbers ie f/22) </a:t>
            </a:r>
            <a:r>
              <a:rPr b="1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increase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the depth of field, bringing both the main subject, middle ground </a:t>
            </a:r>
            <a:r>
              <a:rPr b="0" i="1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and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background into focus. Creates a </a:t>
            </a:r>
            <a:r>
              <a:rPr b="0" i="1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deep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depth of field.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Large apertures (low f/numbers ie f/2.8) </a:t>
            </a:r>
            <a:r>
              <a:rPr b="1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soften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background details creating a </a:t>
            </a:r>
            <a:r>
              <a:rPr b="0" i="1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shallow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depth of field.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914400" y="512064"/>
            <a:ext cx="7772400" cy="1271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Size of Aperture – Large versus Small Aperture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914400" y="1783558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798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photography, aperture is expressed in f-numbers (i.e. f/5.6). These f-numbers known as “f-stops” are a way of describing the size of the aperture, or how open or closed the aperture is. 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smaller f-stop means a larger aperture, while a larger f-stop means a smaller aperture. For example, f/1.4 is larger than f/2.0 and much larger than f/8.0. </a:t>
            </a:r>
          </a:p>
          <a:p>
            <a:pPr indent="-347980" lvl="0" marL="4114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higher the f/number the smaller the hole.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f_aperture_7guitars.jpg"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9170"/>
            <a:ext cx="9143998" cy="3939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